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5.png" ContentType="image/png"/>
  <Override PartName="/ppt/media/image3.jpeg" ContentType="image/jpeg"/>
  <Override PartName="/ppt/media/image6.jpeg" ContentType="image/jpeg"/>
  <Override PartName="/ppt/media/image4.png" ContentType="image/pn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38.xml.rels" ContentType="application/vnd.openxmlformats-package.relationships+xml"/>
  <Override PartName="/ppt/slides/_rels/slide4.xml.rels" ContentType="application/vnd.openxmlformats-package.relationships+xml"/>
  <Override PartName="/ppt/slides/_rels/slide39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6/10/17</a:t>
            </a:r>
            <a:endParaRPr b="0" lang="en-US" sz="1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7BFC6D1-9F24-472D-8C62-9D92E821410D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137484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0" y="2362320"/>
            <a:ext cx="9143640" cy="312372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3" descr=""/>
          <p:cNvPicPr/>
          <p:nvPr/>
        </p:nvPicPr>
        <p:blipFill>
          <a:blip r:embed="rId1"/>
          <a:stretch/>
        </p:blipFill>
        <p:spPr>
          <a:xfrm>
            <a:off x="0" y="857160"/>
            <a:ext cx="9143640" cy="5143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-2880" y="1828800"/>
            <a:ext cx="9143640" cy="310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Jesus Christ - The Perfect Sacrifice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6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Hebrews 10:11-12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11 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 every priest stands ministering daily and offering repeatedly the same sacrifices, which can never take away sins. </a:t>
            </a:r>
            <a:r>
              <a:rPr b="1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12 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 this Man, after He had </a:t>
            </a:r>
            <a:r>
              <a:rPr b="0" i="1" lang="en-US" sz="26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offered one sacrifice for sins forever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sat down at the right hand of God,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-2880" y="1828800"/>
            <a:ext cx="9143640" cy="389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Jesus Christ - The Perfect Sacrifice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6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Hebrews 10:19-22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19 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Therefore, brethren, having </a:t>
            </a:r>
            <a:r>
              <a:rPr b="0" i="1" lang="en-US" sz="26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boldness to enter the Holiest by the blood of Jesus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 </a:t>
            </a:r>
            <a:r>
              <a:rPr b="1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20 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by a new and living way which He consecrated for us, through the veil, that is, His flesh, </a:t>
            </a:r>
            <a:r>
              <a:rPr b="1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21 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 having a High Priest over the house of God, </a:t>
            </a:r>
            <a:r>
              <a:rPr b="1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22 </a:t>
            </a:r>
            <a:r>
              <a:rPr b="0" i="1" lang="en-US" sz="26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let us draw near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with a true heart in full assurance of faith, having our hearts sprinkled from an evil conscience and our bodies washed with pure water.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-2880" y="1828800"/>
            <a:ext cx="9143640" cy="499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Personal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1) Draw near to God intentionally  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4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Hebrews 10:19-22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4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19 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Therefore, brethren, having </a:t>
            </a:r>
            <a:r>
              <a:rPr b="0" i="1" lang="en-US" sz="24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boldness to enter the Holiest by the blood of Jesus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 </a:t>
            </a:r>
            <a:r>
              <a:rPr b="1" i="1" lang="en-US" sz="24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20 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by a new and living way which He consecrated for us, through the veil, that is, His flesh, </a:t>
            </a:r>
            <a:r>
              <a:rPr b="1" i="1" lang="en-US" sz="24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21 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 having a High Priest over the house of God, </a:t>
            </a:r>
            <a:r>
              <a:rPr b="1" i="1" lang="en-US" sz="24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22 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let us draw near </a:t>
            </a:r>
            <a:r>
              <a:rPr b="0" i="1" lang="en-US" sz="24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with a true heart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 full </a:t>
            </a:r>
            <a:r>
              <a:rPr b="0" i="1" lang="en-US" sz="24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assurance of faith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having </a:t>
            </a:r>
            <a:r>
              <a:rPr b="0" i="1" lang="en-US" sz="24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our hearts sprinkled from an evil conscience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and </a:t>
            </a:r>
            <a:r>
              <a:rPr b="0" i="1" lang="en-US" sz="24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our bodies washed with pure water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-2880" y="1828800"/>
            <a:ext cx="9143640" cy="289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Personal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2) Give thanks and praise in spoken words, in song 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(spontaneous songs, known songs, sing along to a track)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-2880" y="1828800"/>
            <a:ext cx="9143640" cy="560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Personal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3) Read or Sing aloud the Word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36:5-7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4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5 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Your mercy, O </a:t>
            </a:r>
            <a:r>
              <a:rPr b="0" lang="en-US" sz="24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Lord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 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in the heavens; Your faithfulness 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reaches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to the clouds. </a:t>
            </a:r>
            <a:r>
              <a:rPr b="1" lang="en-US" sz="24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6 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Your righteousness 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like the great mountains;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Your judgments 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a great deep; O </a:t>
            </a:r>
            <a:r>
              <a:rPr b="0" lang="en-US" sz="24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Lord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You preserve man and beast.</a:t>
            </a:r>
            <a:r>
              <a:rPr b="1" lang="en-US" sz="24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7 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How precious </a:t>
            </a:r>
            <a:r>
              <a:rPr b="0" i="1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Your lovingkindness, O God! Therefore the children of men put their trust under the shadow of Your wings.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-2880" y="1828800"/>
            <a:ext cx="9143640" cy="20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Personal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4) Sing &amp; Speak in tongues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-2880" y="1828800"/>
            <a:ext cx="9143640" cy="325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Priests unto God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Peter 2:5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you also, as living stones, are being built up a spiritual house, a holy priesthood, </a:t>
            </a:r>
            <a:r>
              <a:rPr b="0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offer up spiritual sacrifices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acceptable to God through Jesus Christ.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-2880" y="1828800"/>
            <a:ext cx="9143640" cy="325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Priests unto God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Hebrews 13:15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Therefore by Him </a:t>
            </a:r>
            <a:r>
              <a:rPr b="0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let us continually offer the sacrifice of </a:t>
            </a:r>
            <a:r>
              <a:rPr b="1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</a:t>
            </a:r>
            <a:r>
              <a:rPr b="0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to God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that is, the fruit of our lips, giving thanks to His name.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-2880" y="1828800"/>
            <a:ext cx="9143640" cy="277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is it?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commend, applaud, to express approval or admiration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-2880" y="1828800"/>
            <a:ext cx="9143640" cy="325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is it?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 is the verbal declaration of adoration and thanksgiving for 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God has done</a:t>
            </a: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and for 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He has promised to do</a:t>
            </a: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 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0" y="2514600"/>
            <a:ext cx="9143640" cy="365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Last Sunday:  Part 1 – Understanding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Worship - Recognition |Reverence | Communion | Response.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5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True worshippers &amp; spirit and truth worship.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5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Worship – Transformed, God’s presence, Empowered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50000"/>
              </a:lnSpc>
              <a:buClr>
                <a:srgbClr val="ffffff"/>
              </a:buClr>
              <a:buFont typeface="StarSymbol"/>
              <a:buAutoNum type="arabicPeriod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Worship. Especially in difficult times.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-2880" y="1828800"/>
            <a:ext cx="9143640" cy="228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is it?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 is the spiritual sacrifice that we offer to God.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-2880" y="1828800"/>
            <a:ext cx="9143640" cy="368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Sacrifice involves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Giving up something that I have a right to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Taking on something that I don’t have to</a:t>
            </a: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Death</a:t>
            </a: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comfort</a:t>
            </a: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self-pity</a:t>
            </a: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fleshly desires</a:t>
            </a: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0" i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pride.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-2880" y="1828800"/>
            <a:ext cx="9143640" cy="268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Hebrew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Yadah . Todah . Halal . Shabach . Tehillah . Barak . Zamar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-2880" y="1828800"/>
            <a:ext cx="9143640" cy="472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Must be declared  or  displayed.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66:8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Oh, bless our God, you peoples! And </a:t>
            </a:r>
            <a:r>
              <a:rPr b="0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make the voice of His praise to be heard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Meditation or contemplation is not praise.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-2880" y="1828800"/>
            <a:ext cx="9143640" cy="429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Expressions of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1) Proclamation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26:7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That I may </a:t>
            </a:r>
            <a:r>
              <a:rPr b="0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proclaim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with the voice of thanksgiving, And </a:t>
            </a:r>
            <a:r>
              <a:rPr b="0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tell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of all Your wondrous works.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-2880" y="1828800"/>
            <a:ext cx="9143640" cy="429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Expressions of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2) Singing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47:6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Sing praises to God, sing praises! Sing praises to our King, sing praises!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-2880" y="1828800"/>
            <a:ext cx="9143640" cy="429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Expressions of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3) Clapping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47:1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Oh, </a:t>
            </a:r>
            <a:r>
              <a:rPr b="0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clap your hands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all you peoples! Shout to God with the voice of triumph!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-2880" y="1828800"/>
            <a:ext cx="9143640" cy="386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Expressions of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4) Shouting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66:1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Make </a:t>
            </a:r>
            <a:r>
              <a:rPr b="0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joyful shout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to God, all the earth!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3" dur="indefinite" restart="never" nodeType="tmRoot">
          <p:childTnLst>
            <p:seq>
              <p:cTn id="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-2880" y="1828800"/>
            <a:ext cx="9143640" cy="386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Expressions of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5) Lifting of hands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134:2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Lift up your hands in the sanctuary, And bless the </a:t>
            </a:r>
            <a:r>
              <a:rPr b="0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Lord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5" dur="indefinite" restart="never" nodeType="tmRoot">
          <p:childTnLst>
            <p:seq>
              <p:cTn id="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-2880" y="1828800"/>
            <a:ext cx="9143640" cy="472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Expressions of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6) Playing musical instruments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33:2-3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 the </a:t>
            </a:r>
            <a:r>
              <a:rPr b="0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Lord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with the harp; Make melody to Him with an instrument of ten strings.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Sing to Him a new song; Play skillfully with a shout of joy.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7" dur="indefinite" restart="never" nodeType="tmRoot">
          <p:childTnLst>
            <p:seq>
              <p:cTn id="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2514600"/>
            <a:ext cx="9143640" cy="149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Offering up of Sacrifices to God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-2880" y="1828800"/>
            <a:ext cx="9143640" cy="472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Expressions of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7) Singing or Speaking in tongues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Acts 10:45-46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45 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 those of the circumcision who believed were astonished, as many as came with Peter, because the gift of the Holy Spirit had been poured out on the Gentiles also. </a:t>
            </a: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46 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they heard them </a:t>
            </a:r>
            <a:r>
              <a:rPr b="0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speak with tongues and magnify God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9" dur="indefinite" restart="never" nodeType="tmRoot">
          <p:childTnLst>
            <p:seq>
              <p:cTn id="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-2880" y="1828800"/>
            <a:ext cx="9143640" cy="450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Expressions of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8) Standing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6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Chronicles 7:6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6 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 the priests attended to their services; the Levites also with instruments of the music of the </a:t>
            </a:r>
            <a:r>
              <a:rPr b="0" i="1" lang="en-US" sz="26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Lord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which King David had made to praise the </a:t>
            </a:r>
            <a:r>
              <a:rPr b="0" i="1" lang="en-US" sz="26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Lord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saying, “For His mercy endures forever,”</a:t>
            </a:r>
            <a:r>
              <a:rPr b="0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whenever David offered praise by their ministry. The priests sounded trumpets opposite them, while </a:t>
            </a:r>
            <a:r>
              <a:rPr b="0" i="1" lang="en-US" sz="26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 Israel stood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1" dur="indefinite" restart="never" nodeType="tmRoot">
          <p:childTnLst>
            <p:seq>
              <p:cTn id="6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-2880" y="1828800"/>
            <a:ext cx="9143640" cy="383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Expressions of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9) Dancing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149:2-3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Let Israel rejoice in their Maker; Let the children of Zion be joyful in their King.</a:t>
            </a: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Let them </a:t>
            </a:r>
            <a:r>
              <a:rPr b="0" i="1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praise His name with the dance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 Let them sing praises to Him with the timbrel and harp.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3" dur="indefinite" restart="never" nodeType="tmRoot">
          <p:childTnLst>
            <p:seq>
              <p:cTn id="6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-2880" y="1828800"/>
            <a:ext cx="9143640" cy="380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Expressions of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10) Kneeling . Bowing . Prostrating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95:6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6 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Oh come, let us worship and bow down; Let us kneel before the </a:t>
            </a:r>
            <a:r>
              <a:rPr b="0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Lord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our Maker.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5" dur="indefinite" restart="never" nodeType="tmRoot">
          <p:childTnLst>
            <p:seq>
              <p:cTn id="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-2880" y="1828800"/>
            <a:ext cx="9143640" cy="298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When we praise..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1) God inhabits our praise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22:3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 You are holy, Enthroned in the praises of Israel.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7" dur="indefinite" restart="never" nodeType="tmRoot">
          <p:childTnLst>
            <p:seq>
              <p:cTn id="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-2880" y="1828800"/>
            <a:ext cx="9143640" cy="383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When we praise..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2) There is divine deliverance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Chronicles 20:22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Now when they began to sing and to praise, the </a:t>
            </a:r>
            <a:r>
              <a:rPr b="0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Lord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set ambushes against the people of Ammon, Moab, and Mount Seir, who had come against Judah; and they were defeated.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9" dur="indefinite" restart="never" nodeType="tmRoot">
          <p:childTnLst>
            <p:seq>
              <p:cTn id="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-2880" y="1828800"/>
            <a:ext cx="9143640" cy="383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When we praise..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3) The enemy is silenced &amp; stopped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Psalm 8:2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 of the mouth of babes and nursing infants You have ordained strength, Because of Your enemies, That You may silence the enemy and the avenger.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1" dur="indefinite" restart="never" nodeType="tmRoot">
          <p:childTnLst>
            <p:seq>
              <p:cTn id="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-2880" y="1828800"/>
            <a:ext cx="9143640" cy="423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When we praise..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4) Our hearts are prepared to receive from God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Hosea 10:11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11 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Ephraim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a trained heifer That loves to thresh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grain;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 I harnessed her fair neck, I will make Ephraim pull </a:t>
            </a:r>
            <a:r>
              <a:rPr b="0" i="1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plow.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en-US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Judah shall plow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 Jacob shall break his clods.”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3" dur="indefinite" restart="never" nodeType="tmRoot">
          <p:childTnLst>
            <p:seq>
              <p:cTn id="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-2880" y="1828800"/>
            <a:ext cx="9143640" cy="527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When we Praise God together..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minister to God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become united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learn and teach spiritual truth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Our hearts are prepared to receive His Word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become uninhibited in our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5" dur="indefinite" restart="never" nodeType="tmRoot">
          <p:childTnLst>
            <p:seq>
              <p:cTn id="7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-2880" y="1828800"/>
            <a:ext cx="9143640" cy="484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Hindrances to Praise &amp; Worship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Pride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Irreverence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‘</a:t>
            </a: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Spectator-ism’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‘</a:t>
            </a: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Sentimentalism’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Mere lip-service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ffffff"/>
              </a:buClr>
              <a:buFont typeface="StarSymbol"/>
              <a:buAutoNum type="arabicParenR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Resisting change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7" dur="indefinite" restart="never" nodeType="tmRoot">
          <p:childTnLst>
            <p:seq>
              <p:cTn id="7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2514600"/>
            <a:ext cx="9143640" cy="149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Tabernacle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Picture 2" descr=""/>
          <p:cNvPicPr/>
          <p:nvPr/>
        </p:nvPicPr>
        <p:blipFill>
          <a:blip r:embed="rId1"/>
          <a:stretch/>
        </p:blipFill>
        <p:spPr>
          <a:xfrm>
            <a:off x="1905120" y="3197520"/>
            <a:ext cx="5032440" cy="3471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-2880" y="1828800"/>
            <a:ext cx="9143640" cy="341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Worshipping Him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Alone &amp; Together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Let’s not trade one for the other!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Let’s go deeper and further than ever before!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3" descr=""/>
          <p:cNvPicPr/>
          <p:nvPr/>
        </p:nvPicPr>
        <p:blipFill>
          <a:blip r:embed="rId1"/>
          <a:stretch/>
        </p:blipFill>
        <p:spPr>
          <a:xfrm>
            <a:off x="0" y="857160"/>
            <a:ext cx="9143640" cy="514332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2514600"/>
            <a:ext cx="9143640" cy="149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Tabernacle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Picture 3" descr=""/>
          <p:cNvPicPr/>
          <p:nvPr/>
        </p:nvPicPr>
        <p:blipFill>
          <a:blip r:embed="rId1"/>
          <a:stretch/>
        </p:blipFill>
        <p:spPr>
          <a:xfrm>
            <a:off x="1774080" y="3259440"/>
            <a:ext cx="5410080" cy="3064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0" y="2514600"/>
            <a:ext cx="9143640" cy="240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Tabernacle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Outer Court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</a:t>
            </a: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Altar of Sacrifice                       The Bronze Laver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Picture 2" descr=""/>
          <p:cNvPicPr/>
          <p:nvPr/>
        </p:nvPicPr>
        <p:blipFill>
          <a:blip r:embed="rId1"/>
          <a:stretch/>
        </p:blipFill>
        <p:spPr>
          <a:xfrm>
            <a:off x="685800" y="4312800"/>
            <a:ext cx="4278600" cy="2392200"/>
          </a:xfrm>
          <a:prstGeom prst="rect">
            <a:avLst/>
          </a:prstGeom>
          <a:ln>
            <a:noFill/>
          </a:ln>
        </p:spPr>
      </p:pic>
      <p:pic>
        <p:nvPicPr>
          <p:cNvPr id="85" name="Picture 3" descr=""/>
          <p:cNvPicPr/>
          <p:nvPr/>
        </p:nvPicPr>
        <p:blipFill>
          <a:blip r:embed="rId2"/>
          <a:stretch/>
        </p:blipFill>
        <p:spPr>
          <a:xfrm>
            <a:off x="6172200" y="4403880"/>
            <a:ext cx="2538000" cy="2301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0" y="2514600"/>
            <a:ext cx="9143640" cy="222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Tabernacle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Holy Place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Picture 2" descr=""/>
          <p:cNvPicPr/>
          <p:nvPr/>
        </p:nvPicPr>
        <p:blipFill>
          <a:blip r:embed="rId1"/>
          <a:stretch/>
        </p:blipFill>
        <p:spPr>
          <a:xfrm>
            <a:off x="2034720" y="3733920"/>
            <a:ext cx="5074200" cy="2917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2" descr=""/>
          <p:cNvPicPr/>
          <p:nvPr/>
        </p:nvPicPr>
        <p:blipFill>
          <a:blip r:embed="rId1"/>
          <a:stretch/>
        </p:blipFill>
        <p:spPr>
          <a:xfrm>
            <a:off x="2895480" y="3400560"/>
            <a:ext cx="3248640" cy="3248640"/>
          </a:xfrm>
          <a:prstGeom prst="rect">
            <a:avLst/>
          </a:prstGeom>
          <a:ln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0" y="2514600"/>
            <a:ext cx="9143640" cy="477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Tabernacle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Holy of Holies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Ark of the Covenant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-2880" y="1828800"/>
            <a:ext cx="9143640" cy="554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Jesus Christ - The Perfect Sacrifice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600" spc="-1" strike="noStrike" cap="sm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Hebrews 9:9, 11-12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9 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 was </a:t>
            </a:r>
            <a:r>
              <a:rPr b="0" i="1" lang="en-US" sz="26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symbolic for the present time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 which both gifts and sacrifices are offered which cannot make him who performed the service perfect in regard to the conscience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11 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 Christ came as High Priest of the good things to come, with the greater and more perfect tabernacle not made with hands, that is, not of this creation. </a:t>
            </a:r>
            <a:r>
              <a:rPr b="1" i="1" lang="en-US" sz="26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12 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 with the blood of goats and calves, but </a:t>
            </a:r>
            <a:r>
              <a:rPr b="0" i="1" lang="en-US" sz="26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with His own blood He entered the Most Holy Place</a:t>
            </a:r>
            <a:r>
              <a:rPr b="0" i="1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once for all, having obtained eternal redemption.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Application>LibreOffice/5.1.4.2$Windows_x86 LibreOffice_project/f99d75f39f1c57ebdd7ffc5f42867c12031db97a</Application>
  <Words>624</Words>
  <Paragraphs>217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Ashish Raichur</dc:creator>
  <dc:description/>
  <dc:language>en-US</dc:language>
  <cp:lastModifiedBy/>
  <dcterms:modified xsi:type="dcterms:W3CDTF">2017-06-10T20:06:55Z</dcterms:modified>
  <cp:revision>60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41</vt:i4>
  </property>
</Properties>
</file>